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57" r:id="rId6"/>
    <p:sldId id="258" r:id="rId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440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6D5BB-7DBC-4E83-9BBA-495CBBDCCB98}" type="datetimeFigureOut">
              <a:rPr lang="it-IT" smtClean="0"/>
              <a:t>09/03/2015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8C849-828C-4B8A-B1B0-BC2309686A0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6D5BB-7DBC-4E83-9BBA-495CBBDCCB98}" type="datetimeFigureOut">
              <a:rPr lang="it-IT" smtClean="0"/>
              <a:t>09/03/2015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8C849-828C-4B8A-B1B0-BC2309686A0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6D5BB-7DBC-4E83-9BBA-495CBBDCCB98}" type="datetimeFigureOut">
              <a:rPr lang="it-IT" smtClean="0"/>
              <a:t>09/03/2015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8C849-828C-4B8A-B1B0-BC2309686A0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6D5BB-7DBC-4E83-9BBA-495CBBDCCB98}" type="datetimeFigureOut">
              <a:rPr lang="it-IT" smtClean="0"/>
              <a:t>09/03/2015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8C849-828C-4B8A-B1B0-BC2309686A0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6D5BB-7DBC-4E83-9BBA-495CBBDCCB98}" type="datetimeFigureOut">
              <a:rPr lang="it-IT" smtClean="0"/>
              <a:t>09/03/2015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8C849-828C-4B8A-B1B0-BC2309686A0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6D5BB-7DBC-4E83-9BBA-495CBBDCCB98}" type="datetimeFigureOut">
              <a:rPr lang="it-IT" smtClean="0"/>
              <a:t>09/03/2015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8C849-828C-4B8A-B1B0-BC2309686A0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6D5BB-7DBC-4E83-9BBA-495CBBDCCB98}" type="datetimeFigureOut">
              <a:rPr lang="it-IT" smtClean="0"/>
              <a:t>09/03/2015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8C849-828C-4B8A-B1B0-BC2309686A0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6D5BB-7DBC-4E83-9BBA-495CBBDCCB98}" type="datetimeFigureOut">
              <a:rPr lang="it-IT" smtClean="0"/>
              <a:t>09/03/2015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8C849-828C-4B8A-B1B0-BC2309686A0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6D5BB-7DBC-4E83-9BBA-495CBBDCCB98}" type="datetimeFigureOut">
              <a:rPr lang="it-IT" smtClean="0"/>
              <a:t>09/03/2015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8C849-828C-4B8A-B1B0-BC2309686A0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6D5BB-7DBC-4E83-9BBA-495CBBDCCB98}" type="datetimeFigureOut">
              <a:rPr lang="it-IT" smtClean="0"/>
              <a:t>09/03/2015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8C849-828C-4B8A-B1B0-BC2309686A0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6D5BB-7DBC-4E83-9BBA-495CBBDCCB98}" type="datetimeFigureOut">
              <a:rPr lang="it-IT" smtClean="0"/>
              <a:t>09/03/2015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8C849-828C-4B8A-B1B0-BC2309686A0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F6D5BB-7DBC-4E83-9BBA-495CBBDCCB98}" type="datetimeFigureOut">
              <a:rPr lang="it-IT" smtClean="0"/>
              <a:t>09/03/2015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48C849-828C-4B8A-B1B0-BC2309686A07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FORMAZIONE </a:t>
            </a:r>
            <a:br>
              <a:rPr lang="it-IT" dirty="0" smtClean="0"/>
            </a:br>
            <a:r>
              <a:rPr lang="it-IT" dirty="0" smtClean="0"/>
              <a:t>GENERAZIONE WEB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03648" y="3717032"/>
            <a:ext cx="6400800" cy="1129680"/>
          </a:xfrm>
        </p:spPr>
        <p:txBody>
          <a:bodyPr>
            <a:normAutofit/>
          </a:bodyPr>
          <a:lstStyle/>
          <a:p>
            <a:r>
              <a:rPr lang="it-IT" dirty="0" smtClean="0">
                <a:solidFill>
                  <a:schemeClr val="tx2">
                    <a:lumMod val="75000"/>
                  </a:schemeClr>
                </a:solidFill>
              </a:rPr>
              <a:t>Modulo n. 1 </a:t>
            </a:r>
          </a:p>
          <a:p>
            <a:r>
              <a:rPr lang="it-IT" sz="2800" dirty="0" smtClean="0">
                <a:solidFill>
                  <a:schemeClr val="tx2">
                    <a:lumMod val="75000"/>
                  </a:schemeClr>
                </a:solidFill>
              </a:rPr>
              <a:t>28 febbraio 2015</a:t>
            </a:r>
            <a:endParaRPr lang="it-IT" sz="2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Sottotitolo 2"/>
          <p:cNvSpPr txBox="1">
            <a:spLocks/>
          </p:cNvSpPr>
          <p:nvPr/>
        </p:nvSpPr>
        <p:spPr>
          <a:xfrm>
            <a:off x="1331640" y="5877272"/>
            <a:ext cx="6264696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Peccolo</a:t>
            </a:r>
            <a:r>
              <a:rPr kumimoji="0" lang="it-IT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it-IT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lorena</a:t>
            </a:r>
            <a:endParaRPr kumimoji="0" lang="it-IT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dirty="0" smtClean="0"/>
              <a:t>Quali idee abbiamo riguardo alle tecnologie? </a:t>
            </a:r>
          </a:p>
          <a:p>
            <a:pPr>
              <a:buNone/>
            </a:pPr>
            <a:r>
              <a:rPr lang="it-IT" dirty="0" smtClean="0"/>
              <a:t>Quale approccio abbiamo nell’introdurre le tecnologie nella scuola?</a:t>
            </a:r>
          </a:p>
          <a:p>
            <a:pPr>
              <a:buNone/>
            </a:pPr>
            <a:r>
              <a:rPr lang="it-IT" dirty="0" smtClean="0"/>
              <a:t>Chi riguardano? A chi interessano? </a:t>
            </a:r>
          </a:p>
          <a:p>
            <a:pPr>
              <a:buNone/>
            </a:pPr>
            <a:r>
              <a:rPr lang="it-IT" dirty="0" smtClean="0"/>
              <a:t>Quali “obblighi” ci sono e da dove vengono </a:t>
            </a:r>
          </a:p>
          <a:p>
            <a:pPr>
              <a:buNone/>
            </a:pPr>
            <a:r>
              <a:rPr lang="it-IT" dirty="0" smtClean="0"/>
              <a:t>Perché sono importanti? </a:t>
            </a:r>
          </a:p>
          <a:p>
            <a:pPr>
              <a:buNone/>
            </a:pPr>
            <a:r>
              <a:rPr lang="it-IT" dirty="0" smtClean="0"/>
              <a:t>Quale dibattito c’è nelle scuole?</a:t>
            </a:r>
          </a:p>
          <a:p>
            <a:pPr>
              <a:buNone/>
            </a:pPr>
            <a:r>
              <a:rPr lang="it-IT" dirty="0" smtClean="0"/>
              <a:t>Quali ricerche e sperimentazioni? </a:t>
            </a:r>
          </a:p>
          <a:p>
            <a:pPr>
              <a:buNone/>
            </a:pPr>
            <a:endParaRPr lang="it-IT" dirty="0"/>
          </a:p>
          <a:p>
            <a:pPr>
              <a:buNone/>
            </a:pPr>
            <a:endParaRPr lang="it-IT" dirty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Proponiamo </a:t>
            </a:r>
          </a:p>
          <a:p>
            <a:pPr>
              <a:buNone/>
            </a:pPr>
            <a:r>
              <a:rPr lang="it-IT" dirty="0"/>
              <a:t>	</a:t>
            </a:r>
            <a:r>
              <a:rPr lang="it-IT" dirty="0" smtClean="0"/>
              <a:t>	un approccio sistemico</a:t>
            </a:r>
          </a:p>
          <a:p>
            <a:pPr>
              <a:buNone/>
            </a:pPr>
            <a:r>
              <a:rPr lang="it-IT" dirty="0"/>
              <a:t>	</a:t>
            </a:r>
            <a:r>
              <a:rPr lang="it-IT" dirty="0" smtClean="0"/>
              <a:t>	una visione strategica </a:t>
            </a:r>
          </a:p>
          <a:p>
            <a:pPr>
              <a:buNone/>
            </a:pPr>
            <a:endParaRPr lang="it-IT" dirty="0"/>
          </a:p>
          <a:p>
            <a:pPr>
              <a:buNone/>
            </a:pPr>
            <a:r>
              <a:rPr lang="it-IT" dirty="0" smtClean="0"/>
              <a:t>Che implicano </a:t>
            </a:r>
          </a:p>
          <a:p>
            <a:pPr>
              <a:buNone/>
            </a:pPr>
            <a:r>
              <a:rPr lang="it-IT" dirty="0"/>
              <a:t>		</a:t>
            </a:r>
            <a:r>
              <a:rPr lang="it-IT" dirty="0" smtClean="0"/>
              <a:t>idee e aree da esplorare </a:t>
            </a:r>
          </a:p>
          <a:p>
            <a:pPr>
              <a:buNone/>
            </a:pPr>
            <a:r>
              <a:rPr lang="it-IT" dirty="0"/>
              <a:t>	</a:t>
            </a:r>
            <a:r>
              <a:rPr lang="it-IT" dirty="0" smtClean="0"/>
              <a:t>	prospettive di sviluppo</a:t>
            </a:r>
          </a:p>
          <a:p>
            <a:pPr>
              <a:buNone/>
            </a:pPr>
            <a:r>
              <a:rPr lang="it-IT" dirty="0"/>
              <a:t>	</a:t>
            </a:r>
            <a:r>
              <a:rPr lang="it-IT" dirty="0" smtClean="0"/>
              <a:t>	formulazione di attese e obiettivi </a:t>
            </a:r>
          </a:p>
          <a:p>
            <a:pPr>
              <a:buNone/>
            </a:pPr>
            <a:r>
              <a:rPr lang="it-IT" dirty="0"/>
              <a:t>	</a:t>
            </a:r>
            <a:r>
              <a:rPr lang="it-IT" dirty="0" smtClean="0"/>
              <a:t>	risorse umane e materiali da impiegare </a:t>
            </a:r>
          </a:p>
          <a:p>
            <a:pPr>
              <a:buNone/>
            </a:pPr>
            <a:r>
              <a:rPr lang="it-IT" dirty="0"/>
              <a:t>	</a:t>
            </a:r>
            <a:r>
              <a:rPr lang="it-IT" dirty="0" smtClean="0"/>
              <a:t>	processi di autovalutazione </a:t>
            </a:r>
          </a:p>
          <a:p>
            <a:pPr>
              <a:buNone/>
            </a:pPr>
            <a:r>
              <a:rPr lang="it-IT" dirty="0"/>
              <a:t>	</a:t>
            </a:r>
            <a:r>
              <a:rPr lang="it-IT" dirty="0" smtClean="0"/>
              <a:t>	sistemi monitoraggio e di rilevazione dati ed esiti </a:t>
            </a:r>
          </a:p>
          <a:p>
            <a:pPr>
              <a:buNone/>
            </a:pPr>
            <a:r>
              <a:rPr lang="it-IT" dirty="0" smtClean="0"/>
              <a:t>		coinvolgimento degli </a:t>
            </a:r>
            <a:r>
              <a:rPr lang="it-IT" dirty="0" err="1" smtClean="0"/>
              <a:t>stakeholder</a:t>
            </a:r>
            <a:r>
              <a:rPr lang="it-IT" dirty="0" smtClean="0"/>
              <a:t>	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it-IT" dirty="0" smtClean="0"/>
              <a:t>Lo sviluppo dell’utilizzo delle tecnologie e il RAV</a:t>
            </a:r>
          </a:p>
          <a:p>
            <a:pPr>
              <a:buNone/>
            </a:pPr>
            <a:endParaRPr lang="it-IT" dirty="0"/>
          </a:p>
          <a:p>
            <a:pPr>
              <a:buNone/>
            </a:pPr>
            <a:r>
              <a:rPr lang="it-IT" dirty="0" smtClean="0">
                <a:sym typeface="Wingdings" pitchFamily="2" charset="2"/>
              </a:rPr>
              <a:t>Non è un processo posto ad analisi    ma </a:t>
            </a:r>
          </a:p>
          <a:p>
            <a:pPr>
              <a:buNone/>
            </a:pPr>
            <a:endParaRPr lang="it-IT" dirty="0">
              <a:sym typeface="Wingdings" pitchFamily="2" charset="2"/>
            </a:endParaRPr>
          </a:p>
          <a:p>
            <a:pPr>
              <a:buNone/>
            </a:pPr>
            <a:r>
              <a:rPr lang="it-IT" dirty="0">
                <a:sym typeface="Wingdings" pitchFamily="2" charset="2"/>
              </a:rPr>
              <a:t>è</a:t>
            </a:r>
            <a:r>
              <a:rPr lang="it-IT" dirty="0" smtClean="0">
                <a:sym typeface="Wingdings" pitchFamily="2" charset="2"/>
              </a:rPr>
              <a:t> un aspetto trasversale che fornisce alla scuola </a:t>
            </a:r>
          </a:p>
          <a:p>
            <a:pPr>
              <a:buFont typeface="Wingdings"/>
              <a:buChar char="à"/>
            </a:pPr>
            <a:r>
              <a:rPr lang="it-IT" dirty="0" smtClean="0">
                <a:sym typeface="Wingdings" pitchFamily="2" charset="2"/>
              </a:rPr>
              <a:t>importanti elementi di valutazione del contesto </a:t>
            </a:r>
          </a:p>
          <a:p>
            <a:pPr>
              <a:buFont typeface="Wingdings"/>
              <a:buChar char="à"/>
            </a:pPr>
            <a:r>
              <a:rPr lang="it-IT" dirty="0" smtClean="0">
                <a:sym typeface="Wingdings" pitchFamily="2" charset="2"/>
              </a:rPr>
              <a:t>Importanti elementi da considerare nella definizione di obiettivi e piani di miglioramento </a:t>
            </a:r>
          </a:p>
          <a:p>
            <a:pPr>
              <a:buNone/>
            </a:pPr>
            <a:endParaRPr lang="it-IT" dirty="0">
              <a:sym typeface="Wingdings" pitchFamily="2" charset="2"/>
            </a:endParaRPr>
          </a:p>
          <a:p>
            <a:pPr>
              <a:buNone/>
            </a:pPr>
            <a:r>
              <a:rPr lang="it-IT" smtClean="0">
                <a:sym typeface="Wingdings" pitchFamily="2" charset="2"/>
              </a:rPr>
              <a:t>il </a:t>
            </a:r>
            <a:r>
              <a:rPr lang="it-IT" dirty="0" smtClean="0">
                <a:sym typeface="Wingdings" pitchFamily="2" charset="2"/>
              </a:rPr>
              <a:t>SNV ha la centratura </a:t>
            </a:r>
            <a:r>
              <a:rPr lang="it-IT" smtClean="0">
                <a:sym typeface="Wingdings" pitchFamily="2" charset="2"/>
              </a:rPr>
              <a:t>sugli apprendimenti: </a:t>
            </a:r>
            <a:endParaRPr lang="it-IT" dirty="0" smtClean="0">
              <a:sym typeface="Wingdings" pitchFamily="2" charset="2"/>
            </a:endParaRPr>
          </a:p>
          <a:p>
            <a:pPr>
              <a:buNone/>
            </a:pPr>
            <a:r>
              <a:rPr lang="it-IT" dirty="0">
                <a:sym typeface="Wingdings" pitchFamily="2" charset="2"/>
              </a:rPr>
              <a:t>c</a:t>
            </a:r>
            <a:r>
              <a:rPr lang="it-IT" dirty="0" smtClean="0">
                <a:sym typeface="Wingdings" pitchFamily="2" charset="2"/>
              </a:rPr>
              <a:t>ome l’analisi dell’utilizzo delle tecnologie porta contributi al miglioramento dei processi di insegnamento- apprendimento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olo 1"/>
          <p:cNvSpPr>
            <a:spLocks noGrp="1"/>
          </p:cNvSpPr>
          <p:nvPr>
            <p:ph type="ctrTitle"/>
          </p:nvPr>
        </p:nvSpPr>
        <p:spPr>
          <a:xfrm>
            <a:off x="395288" y="549275"/>
            <a:ext cx="8208962" cy="935038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>
              <a:defRPr/>
            </a:pPr>
            <a:r>
              <a:rPr lang="it-IT" dirty="0" smtClean="0"/>
              <a:t>I processi di analisi e valutazione</a:t>
            </a:r>
          </a:p>
        </p:txBody>
      </p:sp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395288" y="1700213"/>
          <a:ext cx="8209160" cy="3558872"/>
        </p:xfrm>
        <a:graphic>
          <a:graphicData uri="http://schemas.openxmlformats.org/drawingml/2006/table">
            <a:tbl>
              <a:tblPr/>
              <a:tblGrid>
                <a:gridCol w="8209160"/>
              </a:tblGrid>
              <a:tr h="9605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3200" b="1" dirty="0" smtClean="0">
                          <a:solidFill>
                            <a:srgbClr val="FFFF00"/>
                          </a:solidFill>
                          <a:latin typeface="Calibri"/>
                          <a:ea typeface="Calibri"/>
                          <a:cs typeface="Times New Roman"/>
                        </a:rPr>
                        <a:t>A – PRATICHE EDUCATIVE E DIDATTICHE </a:t>
                      </a:r>
                      <a:endParaRPr lang="it-IT" sz="3200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6962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400" b="1" dirty="0" smtClean="0">
                          <a:solidFill>
                            <a:srgbClr val="FFFF00"/>
                          </a:solidFill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r>
                        <a:rPr lang="it-IT" sz="3200" b="1" dirty="0" smtClean="0">
                          <a:solidFill>
                            <a:srgbClr val="FFFF00"/>
                          </a:solidFill>
                          <a:latin typeface="Calibri"/>
                          <a:ea typeface="Calibri"/>
                          <a:cs typeface="Times New Roman"/>
                        </a:rPr>
                        <a:t> – curricolo,</a:t>
                      </a:r>
                      <a:r>
                        <a:rPr lang="it-IT" sz="3200" b="1" baseline="0" dirty="0" smtClean="0">
                          <a:solidFill>
                            <a:srgbClr val="FFFF00"/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it-IT" sz="3200" b="1" dirty="0" smtClean="0">
                          <a:solidFill>
                            <a:srgbClr val="FFFF00"/>
                          </a:solidFill>
                          <a:latin typeface="Calibri"/>
                          <a:ea typeface="Calibri"/>
                          <a:cs typeface="Times New Roman"/>
                        </a:rPr>
                        <a:t>progettazione e valutazione</a:t>
                      </a:r>
                      <a:endParaRPr lang="it-IT" sz="3200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6645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3200" b="1" dirty="0" smtClean="0">
                          <a:solidFill>
                            <a:srgbClr val="FFFF00"/>
                          </a:solidFill>
                          <a:latin typeface="Calibri"/>
                          <a:ea typeface="Calibri"/>
                          <a:cs typeface="Times New Roman"/>
                        </a:rPr>
                        <a:t>2 – ambiente di apprendimento</a:t>
                      </a:r>
                      <a:endParaRPr lang="it-IT" sz="3200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6597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3200" b="1" dirty="0" smtClean="0">
                          <a:solidFill>
                            <a:srgbClr val="FFFF00"/>
                          </a:solidFill>
                          <a:latin typeface="Calibri"/>
                          <a:ea typeface="Calibri"/>
                          <a:cs typeface="Times New Roman"/>
                        </a:rPr>
                        <a:t>3 – inclusione e differenziazione  </a:t>
                      </a:r>
                      <a:endParaRPr lang="it-IT" sz="3200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5778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3200" b="1" dirty="0" smtClean="0">
                          <a:solidFill>
                            <a:srgbClr val="FFFF00"/>
                          </a:solidFill>
                          <a:latin typeface="Calibri"/>
                          <a:ea typeface="Calibri"/>
                          <a:cs typeface="Times New Roman"/>
                        </a:rPr>
                        <a:t>4 </a:t>
                      </a:r>
                      <a:r>
                        <a:rPr lang="it-IT" sz="3200" b="1" dirty="0">
                          <a:solidFill>
                            <a:srgbClr val="FFFF00"/>
                          </a:solidFill>
                          <a:latin typeface="Calibri"/>
                          <a:ea typeface="Calibri"/>
                          <a:cs typeface="Times New Roman"/>
                        </a:rPr>
                        <a:t>- continuità e </a:t>
                      </a:r>
                      <a:r>
                        <a:rPr lang="it-IT" sz="3200" b="1" dirty="0" smtClean="0">
                          <a:solidFill>
                            <a:srgbClr val="FFFF00"/>
                          </a:solidFill>
                          <a:latin typeface="Calibri"/>
                          <a:ea typeface="Calibri"/>
                          <a:cs typeface="Times New Roman"/>
                        </a:rPr>
                        <a:t>orientamento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684213" y="836613"/>
          <a:ext cx="7704856" cy="4824534"/>
        </p:xfrm>
        <a:graphic>
          <a:graphicData uri="http://schemas.openxmlformats.org/drawingml/2006/table">
            <a:tbl>
              <a:tblPr/>
              <a:tblGrid>
                <a:gridCol w="7704856"/>
              </a:tblGrid>
              <a:tr h="7423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3200" b="1" dirty="0" smtClean="0">
                          <a:solidFill>
                            <a:srgbClr val="FFFF00"/>
                          </a:solidFill>
                          <a:latin typeface="+mn-lt"/>
                          <a:ea typeface="Calibri"/>
                          <a:cs typeface="Times New Roman"/>
                        </a:rPr>
                        <a:t>B</a:t>
                      </a:r>
                      <a:r>
                        <a:rPr lang="it-IT" sz="3200" b="1" baseline="0" dirty="0" smtClean="0">
                          <a:solidFill>
                            <a:srgbClr val="FFFF00"/>
                          </a:solidFill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it-IT" sz="3200" b="1" dirty="0" smtClean="0">
                          <a:solidFill>
                            <a:srgbClr val="FFFF00"/>
                          </a:solidFill>
                          <a:latin typeface="+mn-lt"/>
                          <a:ea typeface="Calibri"/>
                          <a:cs typeface="Times New Roman"/>
                        </a:rPr>
                        <a:t> - PRATICHE GESTIONALI E ORGANIZZATIVE </a:t>
                      </a:r>
                      <a:endParaRPr lang="it-IT" sz="3200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11663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3200" b="1" dirty="0" smtClean="0">
                          <a:solidFill>
                            <a:srgbClr val="FFFF00"/>
                          </a:solidFill>
                          <a:latin typeface="+mn-lt"/>
                          <a:ea typeface="Calibri"/>
                          <a:cs typeface="Times New Roman"/>
                        </a:rPr>
                        <a:t>5 – orientamento</a:t>
                      </a:r>
                      <a:r>
                        <a:rPr lang="it-IT" sz="3200" b="1" baseline="0" dirty="0" smtClean="0">
                          <a:solidFill>
                            <a:srgbClr val="FFFF00"/>
                          </a:solidFill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it-IT" sz="3200" b="1" dirty="0" smtClean="0">
                          <a:solidFill>
                            <a:srgbClr val="FFFF00"/>
                          </a:solidFill>
                          <a:latin typeface="+mn-lt"/>
                          <a:ea typeface="Calibri"/>
                          <a:cs typeface="Times New Roman"/>
                        </a:rPr>
                        <a:t>strategico e organizzativo della scuola </a:t>
                      </a:r>
                      <a:endParaRPr lang="it-IT" sz="3200" b="1" dirty="0">
                        <a:solidFill>
                          <a:srgbClr val="FFFF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11663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3200" b="1" dirty="0" smtClean="0">
                          <a:solidFill>
                            <a:srgbClr val="FFFF00"/>
                          </a:solidFill>
                          <a:latin typeface="Calibri"/>
                          <a:ea typeface="Calibri"/>
                          <a:cs typeface="Times New Roman"/>
                        </a:rPr>
                        <a:t>6 – sviluppo e valorizzazione delle risorse umane </a:t>
                      </a:r>
                      <a:endParaRPr lang="it-IT" sz="3200" b="1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11663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3200" b="1" dirty="0" smtClean="0">
                          <a:solidFill>
                            <a:srgbClr val="FFFF00"/>
                          </a:solidFill>
                          <a:latin typeface="Calibri"/>
                          <a:ea typeface="Calibri"/>
                          <a:cs typeface="Times New Roman"/>
                        </a:rPr>
                        <a:t>7 – integrazione con il territorio</a:t>
                      </a:r>
                      <a:r>
                        <a:rPr lang="it-IT" sz="3200" b="1" baseline="0" dirty="0" smtClean="0">
                          <a:solidFill>
                            <a:srgbClr val="FFFF00"/>
                          </a:solidFill>
                          <a:latin typeface="Calibri"/>
                          <a:ea typeface="Calibri"/>
                          <a:cs typeface="Times New Roman"/>
                        </a:rPr>
                        <a:t> e rapporti con le famiglie</a:t>
                      </a:r>
                      <a:endParaRPr lang="it-IT" sz="3200" b="1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5831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3200" b="1" dirty="0" smtClean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190</Words>
  <Application>Microsoft Office PowerPoint</Application>
  <PresentationFormat>Presentazione su schermo (4:3)</PresentationFormat>
  <Paragraphs>46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7" baseType="lpstr">
      <vt:lpstr>Tema di Office</vt:lpstr>
      <vt:lpstr>FORMAZIONE  GENERAZIONE WEB</vt:lpstr>
      <vt:lpstr>Presentazione standard di PowerPoint</vt:lpstr>
      <vt:lpstr>Presentazione standard di PowerPoint</vt:lpstr>
      <vt:lpstr>Presentazione standard di PowerPoint</vt:lpstr>
      <vt:lpstr>I processi di analisi e valutazione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FORMAZIONE  GENERAZIONE WEB</dc:title>
  <dc:creator>Lorena</dc:creator>
  <cp:lastModifiedBy>aldomonaco</cp:lastModifiedBy>
  <cp:revision>4</cp:revision>
  <dcterms:created xsi:type="dcterms:W3CDTF">2015-02-27T17:15:47Z</dcterms:created>
  <dcterms:modified xsi:type="dcterms:W3CDTF">2015-03-09T15:47:22Z</dcterms:modified>
</cp:coreProperties>
</file>