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57" r:id="rId6"/>
    <p:sldId id="258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44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6D5BB-7DBC-4E83-9BBA-495CBBDCCB98}" type="datetimeFigureOut">
              <a:rPr lang="it-IT" smtClean="0"/>
              <a:t>09/03/2015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8C849-828C-4B8A-B1B0-BC2309686A07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FORMAZIONE </a:t>
            </a:r>
            <a:br>
              <a:rPr lang="it-IT" dirty="0" smtClean="0"/>
            </a:br>
            <a:r>
              <a:rPr lang="it-IT" dirty="0" smtClean="0"/>
              <a:t>GENERAZIONE WEB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3648" y="3717032"/>
            <a:ext cx="6400800" cy="1129680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Modulo n. 1 </a:t>
            </a:r>
          </a:p>
          <a:p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28 febbraio 2015</a:t>
            </a:r>
            <a:endParaRPr lang="it-IT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ottotitolo 2"/>
          <p:cNvSpPr txBox="1">
            <a:spLocks/>
          </p:cNvSpPr>
          <p:nvPr/>
        </p:nvSpPr>
        <p:spPr>
          <a:xfrm>
            <a:off x="1331640" y="5877272"/>
            <a:ext cx="6264696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Peccolo</a:t>
            </a:r>
            <a:r>
              <a:rPr kumimoji="0" lang="it-IT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it-IT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lorena</a:t>
            </a:r>
            <a:endParaRPr kumimoji="0" lang="it-IT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Quali idee abbiamo riguardo alle tecnologie? </a:t>
            </a:r>
          </a:p>
          <a:p>
            <a:pPr>
              <a:buNone/>
            </a:pPr>
            <a:r>
              <a:rPr lang="it-IT" dirty="0" smtClean="0"/>
              <a:t>Quale approccio abbiamo nell’introdurre le tecnologie nella scuola?</a:t>
            </a:r>
          </a:p>
          <a:p>
            <a:pPr>
              <a:buNone/>
            </a:pPr>
            <a:r>
              <a:rPr lang="it-IT" dirty="0" smtClean="0"/>
              <a:t>Chi riguardano? A chi interessano? </a:t>
            </a:r>
          </a:p>
          <a:p>
            <a:pPr>
              <a:buNone/>
            </a:pPr>
            <a:r>
              <a:rPr lang="it-IT" dirty="0" smtClean="0"/>
              <a:t>Quali “obblighi” ci sono e da dove vengono </a:t>
            </a:r>
          </a:p>
          <a:p>
            <a:pPr>
              <a:buNone/>
            </a:pPr>
            <a:r>
              <a:rPr lang="it-IT" dirty="0" smtClean="0"/>
              <a:t>Perché sono importanti? </a:t>
            </a:r>
          </a:p>
          <a:p>
            <a:pPr>
              <a:buNone/>
            </a:pPr>
            <a:r>
              <a:rPr lang="it-IT" dirty="0" smtClean="0"/>
              <a:t>Quale dibattito c’è nelle scuole?</a:t>
            </a:r>
          </a:p>
          <a:p>
            <a:pPr>
              <a:buNone/>
            </a:pPr>
            <a:r>
              <a:rPr lang="it-IT" dirty="0" smtClean="0"/>
              <a:t>Quali ricerche e sperimentazioni?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Proponiamo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un approccio sistemico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una visione strategica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/>
              <a:t>Che implicano </a:t>
            </a:r>
          </a:p>
          <a:p>
            <a:pPr>
              <a:buNone/>
            </a:pPr>
            <a:r>
              <a:rPr lang="it-IT" dirty="0"/>
              <a:t>		</a:t>
            </a:r>
            <a:r>
              <a:rPr lang="it-IT" dirty="0" smtClean="0"/>
              <a:t>idee e aree da esplorare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prospettive di sviluppo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formulazione di attese e obiettivi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risorse umane e materiali da impiegare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processi di autovalutazione </a:t>
            </a:r>
          </a:p>
          <a:p>
            <a:pPr>
              <a:buNone/>
            </a:pPr>
            <a:r>
              <a:rPr lang="it-IT" dirty="0"/>
              <a:t>	</a:t>
            </a:r>
            <a:r>
              <a:rPr lang="it-IT" dirty="0" smtClean="0"/>
              <a:t>	sistemi monitoraggio e di rilevazione dati ed esiti </a:t>
            </a:r>
          </a:p>
          <a:p>
            <a:pPr>
              <a:buNone/>
            </a:pPr>
            <a:r>
              <a:rPr lang="it-IT" dirty="0" smtClean="0"/>
              <a:t>		coinvolgimento degli </a:t>
            </a:r>
            <a:r>
              <a:rPr lang="it-IT" dirty="0" err="1" smtClean="0"/>
              <a:t>stakeholder</a:t>
            </a:r>
            <a:r>
              <a:rPr lang="it-IT" dirty="0" smtClean="0"/>
              <a:t>	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Lo sviluppo dell’utilizzo delle tecnologie e il RAV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 smtClean="0">
                <a:sym typeface="Wingdings" pitchFamily="2" charset="2"/>
              </a:rPr>
              <a:t>Non è un processo posto ad analisi    ma </a:t>
            </a:r>
          </a:p>
          <a:p>
            <a:pPr>
              <a:buNone/>
            </a:pPr>
            <a:endParaRPr lang="it-IT" dirty="0">
              <a:sym typeface="Wingdings" pitchFamily="2" charset="2"/>
            </a:endParaRPr>
          </a:p>
          <a:p>
            <a:pPr>
              <a:buNone/>
            </a:pPr>
            <a:r>
              <a:rPr lang="it-IT" dirty="0">
                <a:sym typeface="Wingdings" pitchFamily="2" charset="2"/>
              </a:rPr>
              <a:t>è</a:t>
            </a:r>
            <a:r>
              <a:rPr lang="it-IT" dirty="0" smtClean="0">
                <a:sym typeface="Wingdings" pitchFamily="2" charset="2"/>
              </a:rPr>
              <a:t> un aspetto trasversale che fornisce alla scuola </a:t>
            </a:r>
          </a:p>
          <a:p>
            <a:pPr>
              <a:buFont typeface="Wingdings"/>
              <a:buChar char="à"/>
            </a:pPr>
            <a:r>
              <a:rPr lang="it-IT" dirty="0" smtClean="0">
                <a:sym typeface="Wingdings" pitchFamily="2" charset="2"/>
              </a:rPr>
              <a:t>importanti elementi di valutazione del contesto </a:t>
            </a:r>
          </a:p>
          <a:p>
            <a:pPr>
              <a:buFont typeface="Wingdings"/>
              <a:buChar char="à"/>
            </a:pPr>
            <a:r>
              <a:rPr lang="it-IT" dirty="0" smtClean="0">
                <a:sym typeface="Wingdings" pitchFamily="2" charset="2"/>
              </a:rPr>
              <a:t>Importanti elementi da considerare nella definizione di obiettivi e piani di miglioramento </a:t>
            </a:r>
          </a:p>
          <a:p>
            <a:pPr>
              <a:buNone/>
            </a:pPr>
            <a:endParaRPr lang="it-IT" dirty="0">
              <a:sym typeface="Wingdings" pitchFamily="2" charset="2"/>
            </a:endParaRPr>
          </a:p>
          <a:p>
            <a:pPr>
              <a:buNone/>
            </a:pPr>
            <a:r>
              <a:rPr lang="it-IT" smtClean="0">
                <a:sym typeface="Wingdings" pitchFamily="2" charset="2"/>
              </a:rPr>
              <a:t>il </a:t>
            </a:r>
            <a:r>
              <a:rPr lang="it-IT" dirty="0" smtClean="0">
                <a:sym typeface="Wingdings" pitchFamily="2" charset="2"/>
              </a:rPr>
              <a:t>SNV ha la centratura </a:t>
            </a:r>
            <a:r>
              <a:rPr lang="it-IT" smtClean="0">
                <a:sym typeface="Wingdings" pitchFamily="2" charset="2"/>
              </a:rPr>
              <a:t>sugli apprendimenti: </a:t>
            </a:r>
            <a:endParaRPr lang="it-IT" dirty="0" smtClean="0">
              <a:sym typeface="Wingdings" pitchFamily="2" charset="2"/>
            </a:endParaRPr>
          </a:p>
          <a:p>
            <a:pPr>
              <a:buNone/>
            </a:pPr>
            <a:r>
              <a:rPr lang="it-IT" dirty="0">
                <a:sym typeface="Wingdings" pitchFamily="2" charset="2"/>
              </a:rPr>
              <a:t>c</a:t>
            </a:r>
            <a:r>
              <a:rPr lang="it-IT" dirty="0" smtClean="0">
                <a:sym typeface="Wingdings" pitchFamily="2" charset="2"/>
              </a:rPr>
              <a:t>ome l’analisi dell’utilizzo delle tecnologie porta contributi al miglioramento dei processi di insegnamento- apprendimento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olo 1"/>
          <p:cNvSpPr>
            <a:spLocks noGrp="1"/>
          </p:cNvSpPr>
          <p:nvPr>
            <p:ph type="ctrTitle"/>
          </p:nvPr>
        </p:nvSpPr>
        <p:spPr>
          <a:xfrm>
            <a:off x="395288" y="549275"/>
            <a:ext cx="8208962" cy="93503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it-IT" dirty="0" smtClean="0"/>
              <a:t>I processi di analisi e valutazione</a:t>
            </a: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395288" y="1700213"/>
          <a:ext cx="8209160" cy="3558872"/>
        </p:xfrm>
        <a:graphic>
          <a:graphicData uri="http://schemas.openxmlformats.org/drawingml/2006/table">
            <a:tbl>
              <a:tblPr/>
              <a:tblGrid>
                <a:gridCol w="8209160"/>
              </a:tblGrid>
              <a:tr h="9605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 – PRATICHE EDUCATIVE E DIDATTICHE </a:t>
                      </a:r>
                      <a:endParaRPr lang="it-IT" sz="3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962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24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– curricolo,</a:t>
                      </a:r>
                      <a:r>
                        <a:rPr lang="it-IT" sz="3200" b="1" baseline="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progettazione e valutazione</a:t>
                      </a:r>
                      <a:endParaRPr lang="it-IT" sz="3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645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 – ambiente di apprendimento</a:t>
                      </a:r>
                      <a:endParaRPr lang="it-IT" sz="3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659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 – inclusione e differenziazione  </a:t>
                      </a:r>
                      <a:endParaRPr lang="it-IT" sz="3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77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it-IT" sz="3200" b="1" dirty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 continuità e </a:t>
                      </a: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orientamento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4213" y="836613"/>
          <a:ext cx="7704856" cy="4824534"/>
        </p:xfrm>
        <a:graphic>
          <a:graphicData uri="http://schemas.openxmlformats.org/drawingml/2006/table">
            <a:tbl>
              <a:tblPr/>
              <a:tblGrid>
                <a:gridCol w="7704856"/>
              </a:tblGrid>
              <a:tr h="7423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it-IT" sz="3200" b="1" baseline="0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 - PRATICHE GESTIONALI E ORGANIZZATIVE </a:t>
                      </a:r>
                      <a:endParaRPr lang="it-IT" sz="3200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66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5 – orientamento</a:t>
                      </a:r>
                      <a:r>
                        <a:rPr lang="it-IT" sz="3200" b="1" baseline="0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strategico e organizzativo della scuola </a:t>
                      </a:r>
                      <a:endParaRPr lang="it-IT" sz="3200" b="1" dirty="0">
                        <a:solidFill>
                          <a:srgbClr val="FFFF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66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 – sviluppo e valorizzazione delle risorse umane </a:t>
                      </a:r>
                      <a:endParaRPr lang="it-IT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1663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3200" b="1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 – integrazione con il territorio</a:t>
                      </a:r>
                      <a:r>
                        <a:rPr lang="it-IT" sz="3200" b="1" baseline="0" dirty="0" smtClean="0">
                          <a:solidFill>
                            <a:srgbClr val="FFFF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e rapporti con le famiglie</a:t>
                      </a:r>
                      <a:endParaRPr lang="it-IT" sz="3200" b="1" dirty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583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3200" b="1" dirty="0" smtClean="0">
                        <a:solidFill>
                          <a:srgbClr val="FFFF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190</Words>
  <Application>Microsoft Office PowerPoint</Application>
  <PresentationFormat>Presentazione su schermo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FORMAZIONE  GENERAZIONE WEB</vt:lpstr>
      <vt:lpstr>Presentazione standard di PowerPoint</vt:lpstr>
      <vt:lpstr>Presentazione standard di PowerPoint</vt:lpstr>
      <vt:lpstr>Presentazione standard di PowerPoint</vt:lpstr>
      <vt:lpstr>I processi di analisi e valutazione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FORMAZIONE  GENERAZIONE WEB</dc:title>
  <dc:creator>Lorena</dc:creator>
  <cp:lastModifiedBy>aldomonaco</cp:lastModifiedBy>
  <cp:revision>4</cp:revision>
  <dcterms:created xsi:type="dcterms:W3CDTF">2015-02-27T17:15:47Z</dcterms:created>
  <dcterms:modified xsi:type="dcterms:W3CDTF">2015-03-09T15:47:22Z</dcterms:modified>
</cp:coreProperties>
</file>